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9" r:id="rId3"/>
    <p:sldId id="284" r:id="rId4"/>
    <p:sldId id="260" r:id="rId5"/>
    <p:sldId id="262" r:id="rId6"/>
    <p:sldId id="263" r:id="rId7"/>
    <p:sldId id="273" r:id="rId8"/>
    <p:sldId id="267" r:id="rId9"/>
    <p:sldId id="285" r:id="rId10"/>
    <p:sldId id="286" r:id="rId11"/>
    <p:sldId id="275" r:id="rId12"/>
    <p:sldId id="269" r:id="rId13"/>
    <p:sldId id="276" r:id="rId14"/>
    <p:sldId id="270" r:id="rId15"/>
    <p:sldId id="283"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55" autoAdjust="0"/>
    <p:restoredTop sz="94660"/>
  </p:normalViewPr>
  <p:slideViewPr>
    <p:cSldViewPr>
      <p:cViewPr varScale="1">
        <p:scale>
          <a:sx n="103" d="100"/>
          <a:sy n="103" d="100"/>
        </p:scale>
        <p:origin x="-141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542140-14AA-4F23-95BB-C38260E8D1FC}" type="datetimeFigureOut">
              <a:rPr lang="ru-RU" smtClean="0"/>
              <a:t>04.08.2015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33FB52-1B81-4329-B843-E4EAD1A93DF0}" type="slidenum">
              <a:rPr lang="ru-RU" smtClean="0"/>
              <a:t>‹#›</a:t>
            </a:fld>
            <a:endParaRPr lang="ru-RU"/>
          </a:p>
        </p:txBody>
      </p:sp>
    </p:spTree>
    <p:extLst>
      <p:ext uri="{BB962C8B-B14F-4D97-AF65-F5344CB8AC3E}">
        <p14:creationId xmlns:p14="http://schemas.microsoft.com/office/powerpoint/2010/main" val="28002013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3D230A5-26B8-44AD-84A3-A1238213105D}" type="datetimeFigureOut">
              <a:rPr lang="ru-RU" smtClean="0"/>
              <a:t>04.08.2015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A3FE273-6B5C-4A1D-AEB2-DC3617F896D0}" type="slidenum">
              <a:rPr lang="ru-RU" smtClean="0"/>
              <a:t>‹#›</a:t>
            </a:fld>
            <a:endParaRPr lang="ru-RU"/>
          </a:p>
        </p:txBody>
      </p:sp>
    </p:spTree>
    <p:extLst>
      <p:ext uri="{BB962C8B-B14F-4D97-AF65-F5344CB8AC3E}">
        <p14:creationId xmlns:p14="http://schemas.microsoft.com/office/powerpoint/2010/main" val="3845737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3D230A5-26B8-44AD-84A3-A1238213105D}" type="datetimeFigureOut">
              <a:rPr lang="ru-RU" smtClean="0"/>
              <a:t>04.08.2015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A3FE273-6B5C-4A1D-AEB2-DC3617F896D0}" type="slidenum">
              <a:rPr lang="ru-RU" smtClean="0"/>
              <a:t>‹#›</a:t>
            </a:fld>
            <a:endParaRPr lang="ru-RU"/>
          </a:p>
        </p:txBody>
      </p:sp>
    </p:spTree>
    <p:extLst>
      <p:ext uri="{BB962C8B-B14F-4D97-AF65-F5344CB8AC3E}">
        <p14:creationId xmlns:p14="http://schemas.microsoft.com/office/powerpoint/2010/main" val="1827693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3D230A5-26B8-44AD-84A3-A1238213105D}" type="datetimeFigureOut">
              <a:rPr lang="ru-RU" smtClean="0"/>
              <a:t>04.08.2015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A3FE273-6B5C-4A1D-AEB2-DC3617F896D0}" type="slidenum">
              <a:rPr lang="ru-RU" smtClean="0"/>
              <a:t>‹#›</a:t>
            </a:fld>
            <a:endParaRPr lang="ru-RU"/>
          </a:p>
        </p:txBody>
      </p:sp>
    </p:spTree>
    <p:extLst>
      <p:ext uri="{BB962C8B-B14F-4D97-AF65-F5344CB8AC3E}">
        <p14:creationId xmlns:p14="http://schemas.microsoft.com/office/powerpoint/2010/main" val="1744506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3D230A5-26B8-44AD-84A3-A1238213105D}" type="datetimeFigureOut">
              <a:rPr lang="ru-RU" smtClean="0"/>
              <a:t>04.08.2015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A3FE273-6B5C-4A1D-AEB2-DC3617F896D0}" type="slidenum">
              <a:rPr lang="ru-RU" smtClean="0"/>
              <a:t>‹#›</a:t>
            </a:fld>
            <a:endParaRPr lang="ru-RU"/>
          </a:p>
        </p:txBody>
      </p:sp>
    </p:spTree>
    <p:extLst>
      <p:ext uri="{BB962C8B-B14F-4D97-AF65-F5344CB8AC3E}">
        <p14:creationId xmlns:p14="http://schemas.microsoft.com/office/powerpoint/2010/main" val="889586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3D230A5-26B8-44AD-84A3-A1238213105D}" type="datetimeFigureOut">
              <a:rPr lang="ru-RU" smtClean="0"/>
              <a:t>04.08.2015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A3FE273-6B5C-4A1D-AEB2-DC3617F896D0}" type="slidenum">
              <a:rPr lang="ru-RU" smtClean="0"/>
              <a:t>‹#›</a:t>
            </a:fld>
            <a:endParaRPr lang="ru-RU"/>
          </a:p>
        </p:txBody>
      </p:sp>
    </p:spTree>
    <p:extLst>
      <p:ext uri="{BB962C8B-B14F-4D97-AF65-F5344CB8AC3E}">
        <p14:creationId xmlns:p14="http://schemas.microsoft.com/office/powerpoint/2010/main" val="3844353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3D230A5-26B8-44AD-84A3-A1238213105D}" type="datetimeFigureOut">
              <a:rPr lang="ru-RU" smtClean="0"/>
              <a:t>04.08.2015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A3FE273-6B5C-4A1D-AEB2-DC3617F896D0}" type="slidenum">
              <a:rPr lang="ru-RU" smtClean="0"/>
              <a:t>‹#›</a:t>
            </a:fld>
            <a:endParaRPr lang="ru-RU"/>
          </a:p>
        </p:txBody>
      </p:sp>
    </p:spTree>
    <p:extLst>
      <p:ext uri="{BB962C8B-B14F-4D97-AF65-F5344CB8AC3E}">
        <p14:creationId xmlns:p14="http://schemas.microsoft.com/office/powerpoint/2010/main" val="11277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3D230A5-26B8-44AD-84A3-A1238213105D}" type="datetimeFigureOut">
              <a:rPr lang="ru-RU" smtClean="0"/>
              <a:t>04.08.2015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A3FE273-6B5C-4A1D-AEB2-DC3617F896D0}" type="slidenum">
              <a:rPr lang="ru-RU" smtClean="0"/>
              <a:t>‹#›</a:t>
            </a:fld>
            <a:endParaRPr lang="ru-RU"/>
          </a:p>
        </p:txBody>
      </p:sp>
    </p:spTree>
    <p:extLst>
      <p:ext uri="{BB962C8B-B14F-4D97-AF65-F5344CB8AC3E}">
        <p14:creationId xmlns:p14="http://schemas.microsoft.com/office/powerpoint/2010/main" val="1618955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3D230A5-26B8-44AD-84A3-A1238213105D}" type="datetimeFigureOut">
              <a:rPr lang="ru-RU" smtClean="0"/>
              <a:t>04.08.2015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A3FE273-6B5C-4A1D-AEB2-DC3617F896D0}" type="slidenum">
              <a:rPr lang="ru-RU" smtClean="0"/>
              <a:t>‹#›</a:t>
            </a:fld>
            <a:endParaRPr lang="ru-RU"/>
          </a:p>
        </p:txBody>
      </p:sp>
    </p:spTree>
    <p:extLst>
      <p:ext uri="{BB962C8B-B14F-4D97-AF65-F5344CB8AC3E}">
        <p14:creationId xmlns:p14="http://schemas.microsoft.com/office/powerpoint/2010/main" val="2316838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3D230A5-26B8-44AD-84A3-A1238213105D}" type="datetimeFigureOut">
              <a:rPr lang="ru-RU" smtClean="0"/>
              <a:t>04.08.2015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A3FE273-6B5C-4A1D-AEB2-DC3617F896D0}" type="slidenum">
              <a:rPr lang="ru-RU" smtClean="0"/>
              <a:t>‹#›</a:t>
            </a:fld>
            <a:endParaRPr lang="ru-RU"/>
          </a:p>
        </p:txBody>
      </p:sp>
    </p:spTree>
    <p:extLst>
      <p:ext uri="{BB962C8B-B14F-4D97-AF65-F5344CB8AC3E}">
        <p14:creationId xmlns:p14="http://schemas.microsoft.com/office/powerpoint/2010/main" val="1116388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3D230A5-26B8-44AD-84A3-A1238213105D}" type="datetimeFigureOut">
              <a:rPr lang="ru-RU" smtClean="0"/>
              <a:t>04.08.2015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A3FE273-6B5C-4A1D-AEB2-DC3617F896D0}" type="slidenum">
              <a:rPr lang="ru-RU" smtClean="0"/>
              <a:t>‹#›</a:t>
            </a:fld>
            <a:endParaRPr lang="ru-RU"/>
          </a:p>
        </p:txBody>
      </p:sp>
    </p:spTree>
    <p:extLst>
      <p:ext uri="{BB962C8B-B14F-4D97-AF65-F5344CB8AC3E}">
        <p14:creationId xmlns:p14="http://schemas.microsoft.com/office/powerpoint/2010/main" val="2484101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3D230A5-26B8-44AD-84A3-A1238213105D}" type="datetimeFigureOut">
              <a:rPr lang="ru-RU" smtClean="0"/>
              <a:t>04.08.2015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A3FE273-6B5C-4A1D-AEB2-DC3617F896D0}" type="slidenum">
              <a:rPr lang="ru-RU" smtClean="0"/>
              <a:t>‹#›</a:t>
            </a:fld>
            <a:endParaRPr lang="ru-RU"/>
          </a:p>
        </p:txBody>
      </p:sp>
    </p:spTree>
    <p:extLst>
      <p:ext uri="{BB962C8B-B14F-4D97-AF65-F5344CB8AC3E}">
        <p14:creationId xmlns:p14="http://schemas.microsoft.com/office/powerpoint/2010/main" val="3868436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D230A5-26B8-44AD-84A3-A1238213105D}" type="datetimeFigureOut">
              <a:rPr lang="ru-RU" smtClean="0"/>
              <a:t>04.08.2015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3FE273-6B5C-4A1D-AEB2-DC3617F896D0}" type="slidenum">
              <a:rPr lang="ru-RU" smtClean="0"/>
              <a:t>‹#›</a:t>
            </a:fld>
            <a:endParaRPr lang="ru-RU"/>
          </a:p>
        </p:txBody>
      </p:sp>
    </p:spTree>
    <p:extLst>
      <p:ext uri="{BB962C8B-B14F-4D97-AF65-F5344CB8AC3E}">
        <p14:creationId xmlns:p14="http://schemas.microsoft.com/office/powerpoint/2010/main" val="1003641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b="1" dirty="0" smtClean="0">
                <a:latin typeface="Times New Roman" pitchFamily="18" charset="0"/>
                <a:cs typeface="Times New Roman" pitchFamily="18" charset="0"/>
              </a:rPr>
              <a:t>ИЗМЕНЕНИЯ В ЖИЛИЩНЫЙ КОДЕКС РОССИЙСКОЙ ФЕДЕРАЦИИ</a:t>
            </a:r>
            <a:endParaRPr lang="ru-RU" b="1" dirty="0">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lstStyle/>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9523167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22114"/>
          </a:xfrm>
        </p:spPr>
        <p:txBody>
          <a:bodyPr/>
          <a:lstStyle/>
          <a:p>
            <a:r>
              <a:rPr lang="ru-RU" dirty="0"/>
              <a:t>Изменения в 89-ФЗ</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076986795"/>
              </p:ext>
            </p:extLst>
          </p:nvPr>
        </p:nvGraphicFramePr>
        <p:xfrm>
          <a:off x="467544" y="1340768"/>
          <a:ext cx="8064896" cy="3541008"/>
        </p:xfrm>
        <a:graphic>
          <a:graphicData uri="http://schemas.openxmlformats.org/drawingml/2006/table">
            <a:tbl>
              <a:tblPr firstRow="1" bandRow="1">
                <a:tableStyleId>{5C22544A-7EE6-4342-B048-85BDC9FD1C3A}</a:tableStyleId>
              </a:tblPr>
              <a:tblGrid>
                <a:gridCol w="8064896"/>
              </a:tblGrid>
              <a:tr h="432048">
                <a:tc>
                  <a:txBody>
                    <a:bodyPr/>
                    <a:lstStyle/>
                    <a:p>
                      <a:r>
                        <a:rPr lang="ru-RU" dirty="0" smtClean="0"/>
                        <a:t>РЕДАКЦИ</a:t>
                      </a:r>
                      <a:r>
                        <a:rPr lang="ru-RU" baseline="0" dirty="0" smtClean="0"/>
                        <a:t>Я С </a:t>
                      </a:r>
                      <a:r>
                        <a:rPr lang="ru-RU" baseline="0" dirty="0" smtClean="0"/>
                        <a:t>ИЗМЕНЕНИЯМИ (ГЛАВА </a:t>
                      </a:r>
                      <a:r>
                        <a:rPr lang="en-US" baseline="0" dirty="0" err="1" smtClean="0"/>
                        <a:t>V.1</a:t>
                      </a:r>
                      <a:r>
                        <a:rPr lang="en-US" baseline="0" dirty="0" smtClean="0"/>
                        <a:t>.</a:t>
                      </a:r>
                      <a:r>
                        <a:rPr lang="ru-RU" baseline="0" dirty="0" smtClean="0"/>
                        <a:t>)</a:t>
                      </a:r>
                      <a:endParaRPr lang="ru-RU" dirty="0"/>
                    </a:p>
                  </a:txBody>
                  <a:tcPr/>
                </a:tc>
              </a:tr>
              <a:tr h="2760307">
                <a:tc>
                  <a:txBody>
                    <a:bodyPr/>
                    <a:lstStyle/>
                    <a:p>
                      <a:pPr marL="285750" indent="-285750">
                        <a:buFontTx/>
                        <a:buChar char="-"/>
                      </a:pPr>
                      <a:r>
                        <a:rPr lang="ru-RU" b="1" dirty="0" smtClean="0"/>
                        <a:t>Сбор, транспортирование, обработка, утилизация, обезвреживание, захоронение твердых коммунальных отходов на территории субъекта Российской Федерации осуществляются региональным оператором в соответствии с региональной программой в области обращения с отходами и территориальной схемой обращения с отходами.</a:t>
                      </a:r>
                    </a:p>
                    <a:p>
                      <a:pPr marL="285750" indent="-285750">
                        <a:buFontTx/>
                        <a:buChar char="-"/>
                      </a:pPr>
                      <a:endParaRPr lang="ru-RU" b="1" dirty="0" smtClean="0"/>
                    </a:p>
                    <a:p>
                      <a:pPr marL="285750" indent="-285750">
                        <a:buFontTx/>
                        <a:buChar char="-"/>
                      </a:pPr>
                      <a:r>
                        <a:rPr lang="ru-RU" b="1" dirty="0" smtClean="0"/>
                        <a:t>Региональные операторы заключают договоры на оказание услуг по обращению с твердыми коммунальными отходами с собственниками твердых коммунальных отходов.</a:t>
                      </a:r>
                    </a:p>
                    <a:p>
                      <a:pPr marL="285750" indent="-285750">
                        <a:buFontTx/>
                        <a:buChar char="-"/>
                      </a:pPr>
                      <a:endParaRPr lang="ru-RU" b="1" dirty="0" smtClean="0"/>
                    </a:p>
                    <a:p>
                      <a:endParaRPr lang="ru-RU" b="1" dirty="0"/>
                    </a:p>
                  </a:txBody>
                  <a:tcPr/>
                </a:tc>
              </a:tr>
            </a:tbl>
          </a:graphicData>
        </a:graphic>
      </p:graphicFrame>
    </p:spTree>
    <p:extLst>
      <p:ext uri="{BB962C8B-B14F-4D97-AF65-F5344CB8AC3E}">
        <p14:creationId xmlns:p14="http://schemas.microsoft.com/office/powerpoint/2010/main" val="8016764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r>
              <a:rPr lang="ru-RU" dirty="0" smtClean="0"/>
              <a:t>ИЗМЕНЕНИЯ В СТ. 156</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997933836"/>
              </p:ext>
            </p:extLst>
          </p:nvPr>
        </p:nvGraphicFramePr>
        <p:xfrm>
          <a:off x="395536" y="980728"/>
          <a:ext cx="8219256" cy="5547360"/>
        </p:xfrm>
        <a:graphic>
          <a:graphicData uri="http://schemas.openxmlformats.org/drawingml/2006/table">
            <a:tbl>
              <a:tblPr firstRow="1" bandRow="1">
                <a:tableStyleId>{5C22544A-7EE6-4342-B048-85BDC9FD1C3A}</a:tableStyleId>
              </a:tblPr>
              <a:tblGrid>
                <a:gridCol w="6635080"/>
                <a:gridCol w="1584176"/>
              </a:tblGrid>
              <a:tr h="370840">
                <a:tc>
                  <a:txBody>
                    <a:bodyPr/>
                    <a:lstStyle/>
                    <a:p>
                      <a:r>
                        <a:rPr lang="ru-RU" dirty="0" smtClean="0"/>
                        <a:t>РЕДАКЦИ</a:t>
                      </a:r>
                      <a:r>
                        <a:rPr lang="ru-RU" baseline="0" dirty="0" smtClean="0"/>
                        <a:t>Я С ИЗМЕНЕНИЯМИ</a:t>
                      </a:r>
                      <a:endParaRPr lang="ru-RU" dirty="0"/>
                    </a:p>
                  </a:txBody>
                  <a:tcPr/>
                </a:tc>
                <a:tc>
                  <a:txBody>
                    <a:bodyPr/>
                    <a:lstStyle/>
                    <a:p>
                      <a:r>
                        <a:rPr lang="ru-RU" dirty="0" smtClean="0"/>
                        <a:t>ВСТУПЛЕНИЕ</a:t>
                      </a:r>
                      <a:r>
                        <a:rPr lang="ru-RU" baseline="0" dirty="0" smtClean="0"/>
                        <a:t> В СИЛУ</a:t>
                      </a:r>
                      <a:endParaRPr lang="ru-R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dirty="0" smtClean="0"/>
                        <a:t>СТАТЬЯ ДОПОЛНЕНА ЧАСТЯМИ:</a:t>
                      </a:r>
                    </a:p>
                    <a:p>
                      <a:pPr marL="0" marR="0" indent="0" algn="l" defTabSz="914400" rtl="0" eaLnBrk="1" fontAlgn="auto" latinLnBrk="0" hangingPunct="1">
                        <a:lnSpc>
                          <a:spcPct val="100000"/>
                        </a:lnSpc>
                        <a:spcBef>
                          <a:spcPts val="0"/>
                        </a:spcBef>
                        <a:spcAft>
                          <a:spcPts val="0"/>
                        </a:spcAft>
                        <a:buClrTx/>
                        <a:buSzTx/>
                        <a:buFontTx/>
                        <a:buNone/>
                        <a:tabLst/>
                        <a:defRPr/>
                      </a:pPr>
                      <a:r>
                        <a:rPr lang="ru-RU" sz="1200" b="1" dirty="0" smtClean="0"/>
                        <a:t>9.1. Плата за содержание жилого помещения включает в себя плату за холодную воду, горячую воду, отведение сточных вод, электрическую энергию, тепловую энергию, потребляемые при содержании общего имущества в многоквартирном доме, при условии, что конструктивные особенности многоквартирного дома предусматривают возможность потребления соответствующей коммунальной услуги при содержании общего имущества, определяемую в порядке, установленном Правительством Российской Федерации.</a:t>
                      </a:r>
                    </a:p>
                    <a:p>
                      <a:pPr marL="0" marR="0" indent="0" algn="l" defTabSz="914400" rtl="0" eaLnBrk="1" fontAlgn="auto" latinLnBrk="0" hangingPunct="1">
                        <a:lnSpc>
                          <a:spcPct val="100000"/>
                        </a:lnSpc>
                        <a:spcBef>
                          <a:spcPts val="0"/>
                        </a:spcBef>
                        <a:spcAft>
                          <a:spcPts val="0"/>
                        </a:spcAft>
                        <a:buClrTx/>
                        <a:buSzTx/>
                        <a:buFontTx/>
                        <a:buNone/>
                        <a:tabLst/>
                        <a:defRPr/>
                      </a:pPr>
                      <a:r>
                        <a:rPr lang="ru-RU" sz="1200" b="1" dirty="0" smtClean="0"/>
                        <a:t>9.2. Размер расходов граждан в составе платы за содержание жилого помещения на оплату холодной воды, горячей воды, отведения сточных вод, электрической энергии, тепловой энергии, потребляемых при выполнении минимального перечня необходимых для обеспечения надлежащего содержания общего имущества в многоквартирном доме услуг и работ, определяется исходя из нормативов потребления соответствующих видов коммунальных ресурсов в целях содержания общего имущества в многоквартирном доме, утверждаемых органами государственной власти субъектов Российской Федерации в порядке, установленном Правительством Российской Федерации, по тарифам, установленным органами государственной власти субъектов Российской Федерации в порядке, установленном федеральным законом.</a:t>
                      </a:r>
                      <a:endParaRPr lang="ru-RU" dirty="0"/>
                    </a:p>
                  </a:txBody>
                  <a:tcPr/>
                </a:tc>
                <a:tc>
                  <a:txBody>
                    <a:bodyPr/>
                    <a:lstStyle/>
                    <a:p>
                      <a:r>
                        <a:rPr lang="ru-RU" sz="1200" dirty="0" smtClean="0">
                          <a:latin typeface="Times New Roman" pitchFamily="18" charset="0"/>
                          <a:cs typeface="Times New Roman" pitchFamily="18" charset="0"/>
                        </a:rPr>
                        <a:t>С даты опубликования, но положения о включении КУ на общедомовые нужды в состав платы за содержание жилого помещения с 1 апреля 2016 года</a:t>
                      </a:r>
                    </a:p>
                  </a:txBody>
                  <a:tcPr/>
                </a:tc>
              </a:tr>
              <a:tr h="370840">
                <a:tc>
                  <a:txBody>
                    <a:bodyPr/>
                    <a:lstStyle/>
                    <a:p>
                      <a:r>
                        <a:rPr lang="ru-RU" dirty="0" smtClean="0"/>
                        <a:t> </a:t>
                      </a:r>
                      <a:r>
                        <a:rPr lang="ru-RU" sz="1400" u="sng" dirty="0" smtClean="0"/>
                        <a:t>примечание.</a:t>
                      </a:r>
                      <a:r>
                        <a:rPr lang="ru-RU" sz="1400" u="sng" baseline="0" dirty="0" smtClean="0"/>
                        <a:t> </a:t>
                      </a:r>
                      <a:r>
                        <a:rPr lang="ru-RU" sz="1000" u="none" baseline="0" dirty="0" smtClean="0"/>
                        <a:t>Согласно ч. 10 ст. 12 176-ФЗ п</a:t>
                      </a:r>
                      <a:r>
                        <a:rPr lang="ru-RU" sz="1000" dirty="0" smtClean="0"/>
                        <a:t>ри первоначальном включении в плату за содержание жилого помещения расходов на оплату холодной воды, горячей воды, электрической энергии, тепловой энергии, потребляемых при содержании общего имущества в многоквартирном доме, отведения сточных вод в целях содержания общего имущества в многоквартирном доме их размер не может превышать норматив потребления коммунальных услуг на общедомовые нужды, установленный субъектом Российской Федерации по состоянию на 1 сентября 2015 года. Для первоначального включения расходов, указанных в части 9 настоящей статьи, в плату за содержание жилого помещения не требуется решение общего собрания собственников помещений в многоквартирном доме.</a:t>
                      </a:r>
                    </a:p>
                    <a:p>
                      <a:endParaRPr lang="ru-RU" dirty="0"/>
                    </a:p>
                  </a:txBody>
                  <a:tcPr/>
                </a:tc>
                <a:tc>
                  <a:txBody>
                    <a:bodyPr/>
                    <a:lstStyle/>
                    <a:p>
                      <a:endParaRPr lang="ru-RU" sz="12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13625666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lstStyle/>
          <a:p>
            <a:r>
              <a:rPr lang="ru-RU" dirty="0" smtClean="0"/>
              <a:t>ИЗМЕНЕНИЯ В СТ. 157</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4229104998"/>
              </p:ext>
            </p:extLst>
          </p:nvPr>
        </p:nvGraphicFramePr>
        <p:xfrm>
          <a:off x="395536" y="980728"/>
          <a:ext cx="8229600" cy="4754880"/>
        </p:xfrm>
        <a:graphic>
          <a:graphicData uri="http://schemas.openxmlformats.org/drawingml/2006/table">
            <a:tbl>
              <a:tblPr firstRow="1" bandRow="1">
                <a:tableStyleId>{5C22544A-7EE6-4342-B048-85BDC9FD1C3A}</a:tableStyleId>
              </a:tblPr>
              <a:tblGrid>
                <a:gridCol w="2962672"/>
                <a:gridCol w="3456384"/>
                <a:gridCol w="1810544"/>
              </a:tblGrid>
              <a:tr h="370840">
                <a:tc>
                  <a:txBody>
                    <a:bodyPr/>
                    <a:lstStyle/>
                    <a:p>
                      <a:r>
                        <a:rPr lang="ru-RU" dirty="0" smtClean="0"/>
                        <a:t>РАНЕЕ</a:t>
                      </a:r>
                      <a:r>
                        <a:rPr lang="ru-RU" baseline="0" dirty="0" smtClean="0"/>
                        <a:t> ДЕЙСТВОВАВШАЯ РЕДАКЦИЯ </a:t>
                      </a:r>
                      <a:endParaRPr lang="ru-RU" dirty="0"/>
                    </a:p>
                  </a:txBody>
                  <a:tcPr/>
                </a:tc>
                <a:tc>
                  <a:txBody>
                    <a:bodyPr/>
                    <a:lstStyle/>
                    <a:p>
                      <a:r>
                        <a:rPr lang="ru-RU" dirty="0" smtClean="0"/>
                        <a:t>РЕДАКЦИ</a:t>
                      </a:r>
                      <a:r>
                        <a:rPr lang="ru-RU" baseline="0" dirty="0" smtClean="0"/>
                        <a:t>Я С ИЗМЕНЕНИЯМИ</a:t>
                      </a:r>
                      <a:endParaRPr lang="ru-RU" dirty="0"/>
                    </a:p>
                  </a:txBody>
                  <a:tcPr/>
                </a:tc>
                <a:tc>
                  <a:txBody>
                    <a:bodyPr/>
                    <a:lstStyle/>
                    <a:p>
                      <a:r>
                        <a:rPr lang="ru-RU" dirty="0" smtClean="0"/>
                        <a:t>ВСТУПЛЕНИЕ</a:t>
                      </a:r>
                      <a:r>
                        <a:rPr lang="ru-RU" baseline="0" dirty="0" smtClean="0"/>
                        <a:t> В СИЛУ</a:t>
                      </a:r>
                      <a:endParaRPr lang="ru-RU" dirty="0"/>
                    </a:p>
                  </a:txBody>
                  <a:tcPr/>
                </a:tc>
              </a:tr>
              <a:tr h="370840">
                <a:tc>
                  <a:txBody>
                    <a:bodyPr/>
                    <a:lstStyle/>
                    <a:p>
                      <a:r>
                        <a:rPr lang="ru-RU" sz="1200" dirty="0" smtClean="0"/>
                        <a:t>1. Размер платы за коммунальные услуги рассчитывается исходя из объема потребляемых коммунальных услуг, определяемого по показаниям приборов учета, а при их отсутствии исходя из нормативов потребления коммунальных услуг, утверждаемых органами государственной власти субъектов Российской Федерации в порядке, установленном Правительством Российской Федерации…</a:t>
                      </a:r>
                      <a:endParaRPr lang="ru-RU" dirty="0"/>
                    </a:p>
                  </a:txBody>
                  <a:tcPr/>
                </a:tc>
                <a:tc>
                  <a:txBody>
                    <a:bodyPr/>
                    <a:lstStyle/>
                    <a:p>
                      <a:r>
                        <a:rPr lang="ru-RU" sz="1200" dirty="0" smtClean="0"/>
                        <a:t>1. Размер платы за коммунальные услуги рассчитывается исходя из объема потребляемых коммунальных услуг, определяемого по показаниям приборов учета, а при их отсутствии исходя из нормативов потребления коммунальных услуг, утверждаемых органами государственной власти субъектов Российской Федерации в порядке, установленном Правительством Российской Федерации. </a:t>
                      </a:r>
                      <a:r>
                        <a:rPr lang="ru-RU" sz="1200" b="1" dirty="0" smtClean="0"/>
                        <a:t>При расчете платы за коммунальные услуги для </a:t>
                      </a:r>
                      <a:r>
                        <a:rPr lang="ru-RU" sz="1200" b="1" u="sng" dirty="0" smtClean="0"/>
                        <a:t>собственников помещений в многоквартирных домах, которые имеют установленную законодательством Российской Федерации обязанность по оснащению принадлежащих им помещений приборами учета используемых воды, электрической энергии </a:t>
                      </a:r>
                      <a:r>
                        <a:rPr lang="ru-RU" sz="1200" b="1" dirty="0" smtClean="0"/>
                        <a:t>и помещения которых не оснащены такими приборами учета, применяются повышающие коэффициенты к нормативу потребления соответствующего вида коммунальной услуги в размере и в порядке, которые установлены Правительством Российской Федерации.</a:t>
                      </a:r>
                      <a:endParaRPr lang="ru-RU" dirty="0"/>
                    </a:p>
                  </a:txBody>
                  <a:tcPr/>
                </a:tc>
                <a:tc>
                  <a:txBody>
                    <a:bodyPr/>
                    <a:lstStyle/>
                    <a:p>
                      <a:r>
                        <a:rPr lang="ru-RU" sz="1200" dirty="0" smtClean="0">
                          <a:latin typeface="Times New Roman" pitchFamily="18" charset="0"/>
                          <a:cs typeface="Times New Roman" pitchFamily="18" charset="0"/>
                        </a:rPr>
                        <a:t>С даты опубликования</a:t>
                      </a:r>
                      <a:endParaRPr lang="ru-RU" sz="12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18625282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lstStyle/>
          <a:p>
            <a:r>
              <a:rPr lang="ru-RU" dirty="0" smtClean="0"/>
              <a:t>ИЗМЕНЕНИЯ В СТ. 157</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847841135"/>
              </p:ext>
            </p:extLst>
          </p:nvPr>
        </p:nvGraphicFramePr>
        <p:xfrm>
          <a:off x="395536" y="980728"/>
          <a:ext cx="8229600" cy="2926080"/>
        </p:xfrm>
        <a:graphic>
          <a:graphicData uri="http://schemas.openxmlformats.org/drawingml/2006/table">
            <a:tbl>
              <a:tblPr firstRow="1" bandRow="1">
                <a:tableStyleId>{5C22544A-7EE6-4342-B048-85BDC9FD1C3A}</a:tableStyleId>
              </a:tblPr>
              <a:tblGrid>
                <a:gridCol w="2962672"/>
                <a:gridCol w="3456384"/>
                <a:gridCol w="1810544"/>
              </a:tblGrid>
              <a:tr h="370840">
                <a:tc>
                  <a:txBody>
                    <a:bodyPr/>
                    <a:lstStyle/>
                    <a:p>
                      <a:r>
                        <a:rPr lang="ru-RU" dirty="0" smtClean="0"/>
                        <a:t>РАНЕЕ</a:t>
                      </a:r>
                      <a:r>
                        <a:rPr lang="ru-RU" baseline="0" dirty="0" smtClean="0"/>
                        <a:t> ДЕЙСТВОВАВШАЯ РЕДАКЦИЯ </a:t>
                      </a:r>
                      <a:endParaRPr lang="ru-RU" dirty="0"/>
                    </a:p>
                  </a:txBody>
                  <a:tcPr/>
                </a:tc>
                <a:tc>
                  <a:txBody>
                    <a:bodyPr/>
                    <a:lstStyle/>
                    <a:p>
                      <a:r>
                        <a:rPr lang="ru-RU" dirty="0" smtClean="0"/>
                        <a:t>РЕДАКЦИ</a:t>
                      </a:r>
                      <a:r>
                        <a:rPr lang="ru-RU" baseline="0" dirty="0" smtClean="0"/>
                        <a:t>Я С ИЗМЕНЕНИЯМИ</a:t>
                      </a:r>
                      <a:endParaRPr lang="ru-RU" dirty="0"/>
                    </a:p>
                  </a:txBody>
                  <a:tcPr/>
                </a:tc>
                <a:tc>
                  <a:txBody>
                    <a:bodyPr/>
                    <a:lstStyle/>
                    <a:p>
                      <a:r>
                        <a:rPr lang="ru-RU" dirty="0" smtClean="0"/>
                        <a:t>ВСТУПЛЕНИЕ</a:t>
                      </a:r>
                      <a:r>
                        <a:rPr lang="ru-RU" baseline="0" dirty="0" smtClean="0"/>
                        <a:t> В СИЛУ</a:t>
                      </a:r>
                      <a:endParaRPr lang="ru-RU" dirty="0"/>
                    </a:p>
                  </a:txBody>
                  <a:tcPr/>
                </a:tc>
              </a:tr>
              <a:tr h="370840">
                <a:tc>
                  <a:txBody>
                    <a:bodyPr/>
                    <a:lstStyle/>
                    <a:p>
                      <a:r>
                        <a:rPr lang="ru-RU" sz="1200" dirty="0" smtClean="0"/>
                        <a:t>4. При предоставлении коммунальных услуг ненадлежащего качества и (или) с перерывами, превышающими установленную продолжительность, изменение размера платы за коммунальные услуги определяется в порядке, установленном Правительством Российской Федерации.</a:t>
                      </a:r>
                    </a:p>
                  </a:txBody>
                  <a:tcPr/>
                </a:tc>
                <a:tc>
                  <a:txBody>
                    <a:bodyPr/>
                    <a:lstStyle/>
                    <a:p>
                      <a:r>
                        <a:rPr lang="ru-RU" sz="1200" dirty="0" smtClean="0"/>
                        <a:t>"4. При предоставлении коммунальных услуг </a:t>
                      </a:r>
                      <a:r>
                        <a:rPr lang="ru-RU" sz="1200" b="1" dirty="0" smtClean="0"/>
                        <a:t>с перерывами, превышающими установленную продолжительность, осуществляется изменение размера платы за коммунальные услуги в порядке, установленном Правительством Российской Федерации. При этом лицо, виновное в нарушении непрерывности предоставления и (или) качества коммунальных услуг, обязано уплатить потребителю штраф, определяемый в размере и в порядке, которые установлены Правительством Российской Федерации.";</a:t>
                      </a:r>
                    </a:p>
                  </a:txBody>
                  <a:tcPr/>
                </a:tc>
                <a:tc>
                  <a:txBody>
                    <a:bodyPr/>
                    <a:lstStyle/>
                    <a:p>
                      <a:r>
                        <a:rPr lang="ru-RU" sz="1200" dirty="0" smtClean="0">
                          <a:latin typeface="Times New Roman" pitchFamily="18" charset="0"/>
                          <a:cs typeface="Times New Roman" pitchFamily="18" charset="0"/>
                        </a:rPr>
                        <a:t>с 28 декабря 2015 года.</a:t>
                      </a:r>
                    </a:p>
                  </a:txBody>
                  <a:tcPr/>
                </a:tc>
              </a:tr>
            </a:tbl>
          </a:graphicData>
        </a:graphic>
      </p:graphicFrame>
    </p:spTree>
    <p:extLst>
      <p:ext uri="{BB962C8B-B14F-4D97-AF65-F5344CB8AC3E}">
        <p14:creationId xmlns:p14="http://schemas.microsoft.com/office/powerpoint/2010/main" val="28905796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ИЗМЕНЕНИЯ В СТ. 161</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754673151"/>
              </p:ext>
            </p:extLst>
          </p:nvPr>
        </p:nvGraphicFramePr>
        <p:xfrm>
          <a:off x="457200" y="1600200"/>
          <a:ext cx="8229600" cy="2377440"/>
        </p:xfrm>
        <a:graphic>
          <a:graphicData uri="http://schemas.openxmlformats.org/drawingml/2006/table">
            <a:tbl>
              <a:tblPr firstRow="1" bandRow="1">
                <a:tableStyleId>{5C22544A-7EE6-4342-B048-85BDC9FD1C3A}</a:tableStyleId>
              </a:tblPr>
              <a:tblGrid>
                <a:gridCol w="2962672"/>
                <a:gridCol w="3456384"/>
                <a:gridCol w="1810544"/>
              </a:tblGrid>
              <a:tr h="370840">
                <a:tc>
                  <a:txBody>
                    <a:bodyPr/>
                    <a:lstStyle/>
                    <a:p>
                      <a:r>
                        <a:rPr lang="ru-RU" dirty="0" smtClean="0"/>
                        <a:t>РАНЕЕ</a:t>
                      </a:r>
                      <a:r>
                        <a:rPr lang="ru-RU" baseline="0" dirty="0" smtClean="0"/>
                        <a:t> ДЕЙСТВОВАВШАЯ РЕДАКЦИЯ </a:t>
                      </a:r>
                      <a:endParaRPr lang="ru-RU" dirty="0"/>
                    </a:p>
                  </a:txBody>
                  <a:tcPr/>
                </a:tc>
                <a:tc>
                  <a:txBody>
                    <a:bodyPr/>
                    <a:lstStyle/>
                    <a:p>
                      <a:r>
                        <a:rPr lang="ru-RU" dirty="0" smtClean="0"/>
                        <a:t>РЕДАКЦИ</a:t>
                      </a:r>
                      <a:r>
                        <a:rPr lang="ru-RU" baseline="0" dirty="0" smtClean="0"/>
                        <a:t>Я С ИЗМЕНЕНИЯМИ</a:t>
                      </a:r>
                      <a:endParaRPr lang="ru-RU" dirty="0"/>
                    </a:p>
                  </a:txBody>
                  <a:tcPr/>
                </a:tc>
                <a:tc>
                  <a:txBody>
                    <a:bodyPr/>
                    <a:lstStyle/>
                    <a:p>
                      <a:r>
                        <a:rPr lang="ru-RU" dirty="0" smtClean="0"/>
                        <a:t>ВСТУПЛЕНИЕ</a:t>
                      </a:r>
                      <a:r>
                        <a:rPr lang="ru-RU" baseline="0" dirty="0" smtClean="0"/>
                        <a:t> В СИЛУ</a:t>
                      </a:r>
                      <a:endParaRPr lang="ru-RU" dirty="0"/>
                    </a:p>
                  </a:txBody>
                  <a:tcPr/>
                </a:tc>
              </a:tr>
              <a:tr h="370840">
                <a:tc>
                  <a:txBody>
                    <a:bodyPr/>
                    <a:lstStyle/>
                    <a:p>
                      <a:endParaRPr lang="ru-RU" dirty="0"/>
                    </a:p>
                  </a:txBody>
                  <a:tcPr/>
                </a:tc>
                <a:tc>
                  <a:txBody>
                    <a:bodyPr/>
                    <a:lstStyle/>
                    <a:p>
                      <a:r>
                        <a:rPr lang="ru-RU" sz="1200" dirty="0" smtClean="0"/>
                        <a:t>Часть 13 касаемо</a:t>
                      </a:r>
                      <a:r>
                        <a:rPr lang="ru-RU" sz="1200" baseline="0" dirty="0" smtClean="0"/>
                        <a:t> договоров управления заключаемых на основании проведения открытого конкурса дополнена:</a:t>
                      </a:r>
                    </a:p>
                    <a:p>
                      <a:r>
                        <a:rPr lang="ru-RU" sz="1200" b="1" dirty="0" smtClean="0"/>
                        <a:t> «Если в течение двух месяцев со дня проведения открытого конкурса собственники не заключили договор управления с управляющей организацией, такой договор считается заключенным на условиях, определенных открытым конкурсом.»</a:t>
                      </a:r>
                      <a:endParaRPr lang="ru-RU" dirty="0"/>
                    </a:p>
                  </a:txBody>
                  <a:tcPr/>
                </a:tc>
                <a:tc>
                  <a:txBody>
                    <a:bodyPr/>
                    <a:lstStyle/>
                    <a:p>
                      <a:r>
                        <a:rPr lang="ru-RU" sz="1200" dirty="0" smtClean="0">
                          <a:latin typeface="Times New Roman" pitchFamily="18" charset="0"/>
                          <a:cs typeface="Times New Roman" pitchFamily="18" charset="0"/>
                        </a:rPr>
                        <a:t>С даты опубликования</a:t>
                      </a:r>
                    </a:p>
                    <a:p>
                      <a:endParaRPr lang="ru-RU" sz="12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19791324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algn="ctr"/>
            <a:endParaRPr lang="ru-RU" dirty="0" smtClean="0"/>
          </a:p>
          <a:p>
            <a:pPr algn="ctr"/>
            <a:endParaRPr lang="ru-RU" dirty="0"/>
          </a:p>
          <a:p>
            <a:pPr algn="ctr"/>
            <a:endParaRPr lang="ru-RU" dirty="0" smtClean="0"/>
          </a:p>
          <a:p>
            <a:pPr algn="ctr"/>
            <a:endParaRPr lang="ru-RU" dirty="0"/>
          </a:p>
          <a:p>
            <a:pPr algn="ctr"/>
            <a:r>
              <a:rPr lang="ru-RU" dirty="0" smtClean="0"/>
              <a:t>Спасибо за внимание</a:t>
            </a:r>
            <a:endParaRPr lang="ru-RU" dirty="0"/>
          </a:p>
        </p:txBody>
      </p:sp>
    </p:spTree>
    <p:extLst>
      <p:ext uri="{BB962C8B-B14F-4D97-AF65-F5344CB8AC3E}">
        <p14:creationId xmlns:p14="http://schemas.microsoft.com/office/powerpoint/2010/main" val="22635753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Autofit/>
          </a:bodyPr>
          <a:lstStyle/>
          <a:p>
            <a:r>
              <a:rPr lang="ru-RU" sz="3200" dirty="0"/>
              <a:t>ВВЕДЕНИЕ ЛИЦЕНЗИРОВАНИЯ УПРАВЛЯЮЩИХ ОРГАНИЗАЦИЙ</a:t>
            </a:r>
            <a:endParaRPr lang="ru-RU" sz="32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487444910"/>
              </p:ext>
            </p:extLst>
          </p:nvPr>
        </p:nvGraphicFramePr>
        <p:xfrm>
          <a:off x="683568" y="1772816"/>
          <a:ext cx="7704856" cy="3240360"/>
        </p:xfrm>
        <a:graphic>
          <a:graphicData uri="http://schemas.openxmlformats.org/drawingml/2006/table">
            <a:tbl>
              <a:tblPr firstRow="1" bandRow="1">
                <a:tableStyleId>{5C22544A-7EE6-4342-B048-85BDC9FD1C3A}</a:tableStyleId>
              </a:tblPr>
              <a:tblGrid>
                <a:gridCol w="7704856"/>
              </a:tblGrid>
              <a:tr h="546296">
                <a:tc>
                  <a:txBody>
                    <a:bodyPr/>
                    <a:lstStyle/>
                    <a:p>
                      <a:r>
                        <a:rPr lang="ru-RU" dirty="0" smtClean="0"/>
                        <a:t>РЕДАКЦИ</a:t>
                      </a:r>
                      <a:r>
                        <a:rPr lang="ru-RU" baseline="0" dirty="0" smtClean="0"/>
                        <a:t>Я С ИЗМЕНЕНИЯМИ</a:t>
                      </a:r>
                      <a:endParaRPr lang="ru-RU" dirty="0"/>
                    </a:p>
                  </a:txBody>
                  <a:tcPr/>
                </a:tc>
              </a:tr>
              <a:tr h="1347032">
                <a:tc>
                  <a:txBody>
                    <a:bodyPr/>
                    <a:lstStyle/>
                    <a:p>
                      <a:r>
                        <a:rPr lang="ru-RU" dirty="0" smtClean="0"/>
                        <a:t>- В 2015 году введено лицензирование предпринимательской деятельности по управлению многоквартирными домами.</a:t>
                      </a:r>
                    </a:p>
                    <a:p>
                      <a:endParaRPr lang="ru-RU" dirty="0"/>
                    </a:p>
                  </a:txBody>
                  <a:tcPr/>
                </a:tc>
              </a:tr>
              <a:tr h="1347032">
                <a:tc>
                  <a:txBody>
                    <a:bodyPr/>
                    <a:lstStyle/>
                    <a:p>
                      <a:r>
                        <a:rPr lang="ru-RU" dirty="0" smtClean="0"/>
                        <a:t>- после 01 мая 2015 года предпринимательская деятельность по управлению многоквартирными домами без лицензии не допускается </a:t>
                      </a:r>
                    </a:p>
                    <a:p>
                      <a:endParaRPr lang="ru-RU" dirty="0"/>
                    </a:p>
                  </a:txBody>
                  <a:tcPr/>
                </a:tc>
              </a:tr>
            </a:tbl>
          </a:graphicData>
        </a:graphic>
      </p:graphicFrame>
    </p:spTree>
    <p:extLst>
      <p:ext uri="{BB962C8B-B14F-4D97-AF65-F5344CB8AC3E}">
        <p14:creationId xmlns:p14="http://schemas.microsoft.com/office/powerpoint/2010/main" val="13697839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lstStyle/>
          <a:p>
            <a:r>
              <a:rPr lang="ru-RU" dirty="0" smtClean="0"/>
              <a:t>ИЗМЕНЕНИЯ В СТ. 44</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731805304"/>
              </p:ext>
            </p:extLst>
          </p:nvPr>
        </p:nvGraphicFramePr>
        <p:xfrm>
          <a:off x="467544" y="1052736"/>
          <a:ext cx="8229600" cy="5486400"/>
        </p:xfrm>
        <a:graphic>
          <a:graphicData uri="http://schemas.openxmlformats.org/drawingml/2006/table">
            <a:tbl>
              <a:tblPr firstRow="1" bandRow="1">
                <a:tableStyleId>{5C22544A-7EE6-4342-B048-85BDC9FD1C3A}</a:tableStyleId>
              </a:tblPr>
              <a:tblGrid>
                <a:gridCol w="2242592"/>
                <a:gridCol w="4176464"/>
                <a:gridCol w="1810544"/>
              </a:tblGrid>
              <a:tr h="370840">
                <a:tc>
                  <a:txBody>
                    <a:bodyPr/>
                    <a:lstStyle/>
                    <a:p>
                      <a:r>
                        <a:rPr lang="ru-RU" dirty="0" smtClean="0"/>
                        <a:t>РАНЕЕ</a:t>
                      </a:r>
                      <a:r>
                        <a:rPr lang="ru-RU" baseline="0" dirty="0" smtClean="0"/>
                        <a:t> ДЕЙСТВОВАВШАЯ РЕДАКЦИЯ </a:t>
                      </a:r>
                      <a:endParaRPr lang="ru-RU" dirty="0"/>
                    </a:p>
                  </a:txBody>
                  <a:tcPr/>
                </a:tc>
                <a:tc>
                  <a:txBody>
                    <a:bodyPr/>
                    <a:lstStyle/>
                    <a:p>
                      <a:r>
                        <a:rPr lang="ru-RU" dirty="0" smtClean="0"/>
                        <a:t>РЕДАКЦИ</a:t>
                      </a:r>
                      <a:r>
                        <a:rPr lang="ru-RU" baseline="0" dirty="0" smtClean="0"/>
                        <a:t>Я С ИЗМЕНЕНИЯМИ</a:t>
                      </a:r>
                      <a:endParaRPr lang="ru-RU" dirty="0"/>
                    </a:p>
                  </a:txBody>
                  <a:tcPr/>
                </a:tc>
                <a:tc>
                  <a:txBody>
                    <a:bodyPr/>
                    <a:lstStyle/>
                    <a:p>
                      <a:r>
                        <a:rPr lang="ru-RU" dirty="0" smtClean="0"/>
                        <a:t>ВСТУПЛЕНИЕ</a:t>
                      </a:r>
                      <a:r>
                        <a:rPr lang="ru-RU" baseline="0" dirty="0" smtClean="0"/>
                        <a:t> В СИЛУ</a:t>
                      </a:r>
                      <a:endParaRPr lang="ru-RU" dirty="0"/>
                    </a:p>
                  </a:txBody>
                  <a:tcPr/>
                </a:tc>
              </a:tr>
              <a:tr h="370840">
                <a:tc>
                  <a:txBody>
                    <a:bodyPr/>
                    <a:lstStyle/>
                    <a:p>
                      <a:r>
                        <a:rPr lang="ru-RU" sz="1200" dirty="0" smtClean="0"/>
                        <a:t>1. Общее собрание собственников помещений в многоквартирном доме является органом управления многоквартирным домом.</a:t>
                      </a:r>
                    </a:p>
                    <a:p>
                      <a:endParaRPr lang="ru-RU" dirty="0"/>
                    </a:p>
                  </a:txBody>
                  <a:tcPr/>
                </a:tc>
                <a:tc>
                  <a:txBody>
                    <a:bodyPr/>
                    <a:lstStyle/>
                    <a:p>
                      <a:r>
                        <a:rPr lang="ru-RU" sz="1200" dirty="0" smtClean="0"/>
                        <a:t>1. Общее собрание собственников помещений в многоквартирном доме является органом управления многоквартирным домом. </a:t>
                      </a:r>
                      <a:r>
                        <a:rPr lang="ru-RU" sz="1200" b="1" dirty="0" smtClean="0"/>
                        <a:t>Общее собрание собственников помещений в многоквартирном доме проводится в целях управления многоквартирным домом путем обсуждения вопросов повестки дня и принятия решений по вопросам, поставленным на голосование.</a:t>
                      </a:r>
                      <a:endParaRPr lang="ru-RU" dirty="0"/>
                    </a:p>
                  </a:txBody>
                  <a:tcPr/>
                </a:tc>
                <a:tc>
                  <a:txBody>
                    <a:bodyPr/>
                    <a:lstStyle/>
                    <a:p>
                      <a:r>
                        <a:rPr lang="ru-RU" sz="1200" dirty="0" smtClean="0">
                          <a:latin typeface="Times New Roman" pitchFamily="18" charset="0"/>
                          <a:cs typeface="Times New Roman" pitchFamily="18" charset="0"/>
                        </a:rPr>
                        <a:t>С даты опубликования</a:t>
                      </a:r>
                      <a:endParaRPr lang="ru-RU" sz="1200" dirty="0">
                        <a:latin typeface="Times New Roman" pitchFamily="18" charset="0"/>
                        <a:cs typeface="Times New Roman" pitchFamily="18" charset="0"/>
                      </a:endParaRPr>
                    </a:p>
                  </a:txBody>
                  <a:tcPr/>
                </a:tc>
              </a:tr>
              <a:tr h="370840">
                <a:tc>
                  <a:txBody>
                    <a:bodyPr/>
                    <a:lstStyle/>
                    <a:p>
                      <a:endParaRPr lang="ru-RU" dirty="0"/>
                    </a:p>
                  </a:txBody>
                  <a:tcPr/>
                </a:tc>
                <a:tc>
                  <a:txBody>
                    <a:bodyPr/>
                    <a:lstStyle/>
                    <a:p>
                      <a:r>
                        <a:rPr lang="ru-RU" sz="1200" dirty="0" smtClean="0"/>
                        <a:t>2. К компетенции общего собрания собственников помещений в многоквартирном доме относятся:</a:t>
                      </a:r>
                    </a:p>
                    <a:p>
                      <a:r>
                        <a:rPr lang="ru-RU" sz="1200" b="1" dirty="0" smtClean="0"/>
                        <a:t>3.5) принятие решения о порядке финансирования расходов, связанных с созывом и организацией проведения управляющей организацией, правлением ТСЖ, ЖСК общего собрания в соответствии с частью 6 статьи 45 настоящего Кодекса;</a:t>
                      </a:r>
                    </a:p>
                    <a:p>
                      <a:r>
                        <a:rPr lang="ru-RU" sz="1200" b="1" dirty="0" smtClean="0"/>
                        <a:t>4.2) принятие решения о наделении совета многоквартирного дома полномочиями на принятие решений о текущем ремонте общего имущества в многоквартирном доме;</a:t>
                      </a:r>
                    </a:p>
                    <a:p>
                      <a:r>
                        <a:rPr lang="ru-RU" sz="1200" b="1" dirty="0" smtClean="0"/>
                        <a:t>4.3) принятие решения о наделении председателя совета многоквартирного дома полномочиями на принятие решений по вопросам, не указанным в части 5 статьи 161.1 настоящего Кодекса, за исключением полномочий, отнесенных к компетенции общего собрания собственников помещений в многоквартирном доме.</a:t>
                      </a:r>
                      <a:endParaRPr lang="ru-RU" dirty="0"/>
                    </a:p>
                  </a:txBody>
                  <a:tcPr/>
                </a:tc>
                <a:tc>
                  <a:txBody>
                    <a:bodyPr/>
                    <a:lstStyle/>
                    <a:p>
                      <a:r>
                        <a:rPr lang="ru-RU" sz="1200" dirty="0" smtClean="0">
                          <a:latin typeface="Times New Roman" pitchFamily="18" charset="0"/>
                          <a:cs typeface="Times New Roman" pitchFamily="18" charset="0"/>
                        </a:rPr>
                        <a:t>С даты опубликования</a:t>
                      </a:r>
                    </a:p>
                    <a:p>
                      <a:endParaRPr lang="ru-RU" sz="12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32244607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ВВЕДЕНА В СТ. 44.1</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747216313"/>
              </p:ext>
            </p:extLst>
          </p:nvPr>
        </p:nvGraphicFramePr>
        <p:xfrm>
          <a:off x="457200" y="1600200"/>
          <a:ext cx="8003232" cy="4023360"/>
        </p:xfrm>
        <a:graphic>
          <a:graphicData uri="http://schemas.openxmlformats.org/drawingml/2006/table">
            <a:tbl>
              <a:tblPr firstRow="1" bandRow="1">
                <a:tableStyleId>{5C22544A-7EE6-4342-B048-85BDC9FD1C3A}</a:tableStyleId>
              </a:tblPr>
              <a:tblGrid>
                <a:gridCol w="6580798"/>
                <a:gridCol w="1422434"/>
              </a:tblGrid>
              <a:tr h="370840">
                <a:tc>
                  <a:txBody>
                    <a:bodyPr/>
                    <a:lstStyle/>
                    <a:p>
                      <a:r>
                        <a:rPr lang="ru-RU" dirty="0" smtClean="0"/>
                        <a:t>РЕДАКЦИ</a:t>
                      </a:r>
                      <a:r>
                        <a:rPr lang="ru-RU" baseline="0" dirty="0" smtClean="0"/>
                        <a:t>Я С ИЗМЕНЕНИЯМИ</a:t>
                      </a:r>
                      <a:endParaRPr lang="ru-RU" dirty="0"/>
                    </a:p>
                  </a:txBody>
                  <a:tcPr/>
                </a:tc>
                <a:tc>
                  <a:txBody>
                    <a:bodyPr/>
                    <a:lstStyle/>
                    <a:p>
                      <a:r>
                        <a:rPr lang="ru-RU" dirty="0" smtClean="0"/>
                        <a:t>ВСТУПЛЕНИЕ</a:t>
                      </a:r>
                      <a:r>
                        <a:rPr lang="ru-RU" baseline="0" dirty="0" smtClean="0"/>
                        <a:t> В СИЛУ</a:t>
                      </a:r>
                      <a:endParaRPr lang="ru-RU" dirty="0"/>
                    </a:p>
                  </a:txBody>
                  <a:tcPr/>
                </a:tc>
              </a:tr>
              <a:tr h="370840">
                <a:tc>
                  <a:txBody>
                    <a:bodyPr/>
                    <a:lstStyle/>
                    <a:p>
                      <a:r>
                        <a:rPr lang="ru-RU" sz="1200" b="1" dirty="0" smtClean="0"/>
                        <a:t>Статья 44.1. Формы проведения общего собрания собственников помещений в многоквартирном доме</a:t>
                      </a:r>
                    </a:p>
                    <a:p>
                      <a:endParaRPr lang="ru-RU" sz="1200" b="1" dirty="0" smtClean="0"/>
                    </a:p>
                    <a:p>
                      <a:r>
                        <a:rPr lang="ru-RU" sz="1200" b="1" dirty="0" smtClean="0"/>
                        <a:t>Общее собрание собственников помещений в многоквартирном доме может проводиться посредством:</a:t>
                      </a:r>
                    </a:p>
                    <a:p>
                      <a:r>
                        <a:rPr lang="ru-RU" sz="1200" b="1" dirty="0" smtClean="0"/>
                        <a:t>1) очного голосования (совместного присутствия собственников помещений в данном доме для обсуждения вопросов повестки дня и принятия решений по вопросам, поставленным на голосование);</a:t>
                      </a:r>
                    </a:p>
                    <a:p>
                      <a:r>
                        <a:rPr lang="ru-RU" sz="1200" b="1" dirty="0" smtClean="0"/>
                        <a:t>2) заочного голосования (опросным путем или с использованием системы в соответствии со статьей 47.1 настоящего Кодекса);</a:t>
                      </a:r>
                    </a:p>
                    <a:p>
                      <a:r>
                        <a:rPr lang="ru-RU" sz="1200" b="1" dirty="0" smtClean="0"/>
                        <a:t>3) очно-заочного голосования</a:t>
                      </a:r>
                      <a:r>
                        <a:rPr lang="ru-RU" sz="1200" b="1" dirty="0" smtClean="0"/>
                        <a:t>.</a:t>
                      </a:r>
                    </a:p>
                    <a:p>
                      <a:endParaRPr lang="ru-RU" sz="1200" b="1" dirty="0" smtClean="0"/>
                    </a:p>
                    <a:p>
                      <a:r>
                        <a:rPr lang="ru-RU" sz="1200" b="1" dirty="0" smtClean="0"/>
                        <a:t>Ч. 3. СТ. 47 Общее собрание собственников помещений в многоквартирном доме может быть проведено посредством очно-заочного голосования, предусматривающего возможность очного обсуждения вопросов повестки дня и принятия решений по вопросам, поставленным на голосование, а также возможность передачи решений собственников в установленный срок в место или по адресу, которые указаны в сообщении о проведении общего собрания собственников помещений в многоквартирном доме.</a:t>
                      </a:r>
                      <a:endParaRPr lang="ru-RU" b="1" dirty="0"/>
                    </a:p>
                  </a:txBody>
                  <a:tcPr/>
                </a:tc>
                <a:tc>
                  <a:txBody>
                    <a:bodyPr/>
                    <a:lstStyle/>
                    <a:p>
                      <a:r>
                        <a:rPr lang="ru-RU" sz="1200" dirty="0" smtClean="0">
                          <a:latin typeface="Times New Roman" pitchFamily="18" charset="0"/>
                          <a:cs typeface="Times New Roman" pitchFamily="18" charset="0"/>
                        </a:rPr>
                        <a:t>С даты опубликования</a:t>
                      </a:r>
                      <a:endParaRPr lang="ru-RU" sz="12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40783063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ИЗМЕНЕНИЯ В СТ. 45</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014896086"/>
              </p:ext>
            </p:extLst>
          </p:nvPr>
        </p:nvGraphicFramePr>
        <p:xfrm>
          <a:off x="457200" y="1600200"/>
          <a:ext cx="7931224" cy="3840480"/>
        </p:xfrm>
        <a:graphic>
          <a:graphicData uri="http://schemas.openxmlformats.org/drawingml/2006/table">
            <a:tbl>
              <a:tblPr firstRow="1" bandRow="1">
                <a:tableStyleId>{5C22544A-7EE6-4342-B048-85BDC9FD1C3A}</a:tableStyleId>
              </a:tblPr>
              <a:tblGrid>
                <a:gridCol w="6563072"/>
                <a:gridCol w="1368152"/>
              </a:tblGrid>
              <a:tr h="370840">
                <a:tc>
                  <a:txBody>
                    <a:bodyPr/>
                    <a:lstStyle/>
                    <a:p>
                      <a:r>
                        <a:rPr lang="ru-RU" dirty="0" smtClean="0"/>
                        <a:t>РЕДАКЦИ</a:t>
                      </a:r>
                      <a:r>
                        <a:rPr lang="ru-RU" baseline="0" dirty="0" smtClean="0"/>
                        <a:t>Я С ИЗМЕНЕНИЯМИ</a:t>
                      </a:r>
                      <a:endParaRPr lang="ru-RU" dirty="0"/>
                    </a:p>
                  </a:txBody>
                  <a:tcPr/>
                </a:tc>
                <a:tc>
                  <a:txBody>
                    <a:bodyPr/>
                    <a:lstStyle/>
                    <a:p>
                      <a:r>
                        <a:rPr lang="ru-RU" dirty="0" smtClean="0"/>
                        <a:t>ВСТУПЛЕНИЕ</a:t>
                      </a:r>
                      <a:r>
                        <a:rPr lang="ru-RU" baseline="0" dirty="0" smtClean="0"/>
                        <a:t> В СИЛУ</a:t>
                      </a:r>
                      <a:endParaRPr lang="ru-RU" dirty="0"/>
                    </a:p>
                  </a:txBody>
                  <a:tcPr/>
                </a:tc>
              </a:tr>
              <a:tr h="370840">
                <a:tc>
                  <a:txBody>
                    <a:bodyPr/>
                    <a:lstStyle/>
                    <a:p>
                      <a:r>
                        <a:rPr lang="ru-RU" sz="1200" b="1" dirty="0" smtClean="0"/>
                        <a:t>6. Собственники, обладающие не менее чем десятью процентами голосов от общего количества голосов собственников помещений в многоквартирном доме, вправе обратиться в письменной форме в управляющую организацию или правление товарищества собственников жилья, жилищного или жилищно-строительного кооператива, иного специализированного потребительского кооператива для организации проведения общего собрания собственников помещений в многоквартирном доме. </a:t>
                      </a:r>
                      <a:endParaRPr lang="ru-RU" sz="1200" b="1" dirty="0" smtClean="0"/>
                    </a:p>
                    <a:p>
                      <a:r>
                        <a:rPr lang="ru-RU" sz="1200" b="1" dirty="0" smtClean="0"/>
                        <a:t>По </a:t>
                      </a:r>
                      <a:r>
                        <a:rPr lang="ru-RU" sz="1200" b="1" dirty="0" smtClean="0"/>
                        <a:t>обращению собственников </a:t>
                      </a:r>
                      <a:r>
                        <a:rPr lang="ru-RU" sz="1200" b="1" dirty="0" err="1" smtClean="0"/>
                        <a:t>УО</a:t>
                      </a:r>
                      <a:r>
                        <a:rPr lang="ru-RU" sz="1200" b="1" dirty="0" smtClean="0"/>
                        <a:t>,</a:t>
                      </a:r>
                      <a:r>
                        <a:rPr lang="ru-RU" sz="1200" b="1" baseline="0" dirty="0" smtClean="0"/>
                        <a:t> ЖСК, ТСЖ </a:t>
                      </a:r>
                      <a:r>
                        <a:rPr lang="ru-RU" sz="1200" b="1" dirty="0" smtClean="0"/>
                        <a:t>обязаны </a:t>
                      </a:r>
                      <a:r>
                        <a:rPr lang="ru-RU" sz="1200" b="1" dirty="0" smtClean="0"/>
                        <a:t>осуществить мероприятия, необходимые для проведения общего собрания собственников помещений в многоквартирном доме, в течение сорока </a:t>
                      </a:r>
                      <a:r>
                        <a:rPr lang="ru-RU" sz="1200" b="1" u="sng" dirty="0" smtClean="0"/>
                        <a:t>пяти дней с момента поступления обращения</a:t>
                      </a:r>
                      <a:r>
                        <a:rPr lang="ru-RU" sz="1200" b="1" dirty="0" smtClean="0"/>
                        <a:t>, но не позднее чем за десять дней до даты проведения общего собрания, уведомить о проведении этого общего собрания каждого собственника помещения в данном доме в установленном порядке, а также оформить необходимые документы по результатам проведения этого общего собрания и обеспечить их доведение до сведения собственников помещений в данном доме в порядке, установленном частью 3 статьи 46 настоящего Кодекса.</a:t>
                      </a:r>
                    </a:p>
                    <a:p>
                      <a:r>
                        <a:rPr lang="ru-RU" sz="1200" b="1" dirty="0" smtClean="0"/>
                        <a:t>7. Общее собрание собственников помещений в многоквартирном доме может быть созвано по инициативе управляющей организации, осуществляющей управление данным многоквартирным домом по договору управления. </a:t>
                      </a:r>
                      <a:endParaRPr lang="ru-RU" b="1" dirty="0"/>
                    </a:p>
                  </a:txBody>
                  <a:tcPr/>
                </a:tc>
                <a:tc>
                  <a:txBody>
                    <a:bodyPr/>
                    <a:lstStyle/>
                    <a:p>
                      <a:r>
                        <a:rPr lang="ru-RU" sz="1200" dirty="0" smtClean="0">
                          <a:latin typeface="Times New Roman" pitchFamily="18" charset="0"/>
                          <a:cs typeface="Times New Roman" pitchFamily="18" charset="0"/>
                        </a:rPr>
                        <a:t>С даты опубликования</a:t>
                      </a:r>
                      <a:endParaRPr lang="ru-RU" sz="12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714085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ИЗМЕНЕНИЯ В СТ. 46</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815617723"/>
              </p:ext>
            </p:extLst>
          </p:nvPr>
        </p:nvGraphicFramePr>
        <p:xfrm>
          <a:off x="395536" y="1268760"/>
          <a:ext cx="8208912" cy="4998720"/>
        </p:xfrm>
        <a:graphic>
          <a:graphicData uri="http://schemas.openxmlformats.org/drawingml/2006/table">
            <a:tbl>
              <a:tblPr firstRow="1" bandRow="1">
                <a:tableStyleId>{5C22544A-7EE6-4342-B048-85BDC9FD1C3A}</a:tableStyleId>
              </a:tblPr>
              <a:tblGrid>
                <a:gridCol w="6388034"/>
                <a:gridCol w="1820878"/>
              </a:tblGrid>
              <a:tr h="370840">
                <a:tc>
                  <a:txBody>
                    <a:bodyPr/>
                    <a:lstStyle/>
                    <a:p>
                      <a:r>
                        <a:rPr lang="ru-RU" dirty="0" smtClean="0"/>
                        <a:t>РЕДАКЦИ</a:t>
                      </a:r>
                      <a:r>
                        <a:rPr lang="ru-RU" baseline="0" dirty="0" smtClean="0"/>
                        <a:t>Я С ИЗМЕНЕНИЯМИ</a:t>
                      </a:r>
                      <a:endParaRPr lang="ru-RU" dirty="0"/>
                    </a:p>
                  </a:txBody>
                  <a:tcPr/>
                </a:tc>
                <a:tc>
                  <a:txBody>
                    <a:bodyPr/>
                    <a:lstStyle/>
                    <a:p>
                      <a:r>
                        <a:rPr lang="ru-RU" dirty="0" smtClean="0"/>
                        <a:t>ВСТУПЛЕНИЕ</a:t>
                      </a:r>
                      <a:r>
                        <a:rPr lang="ru-RU" baseline="0" dirty="0" smtClean="0"/>
                        <a:t> В СИЛУ</a:t>
                      </a:r>
                      <a:endParaRPr lang="ru-RU" dirty="0"/>
                    </a:p>
                  </a:txBody>
                  <a:tcPr/>
                </a:tc>
              </a:tr>
              <a:tr h="370840">
                <a:tc>
                  <a:txBody>
                    <a:bodyPr/>
                    <a:lstStyle/>
                    <a:p>
                      <a:r>
                        <a:rPr lang="ru-RU" sz="1400" dirty="0" smtClean="0"/>
                        <a:t>1</a:t>
                      </a:r>
                      <a:r>
                        <a:rPr lang="ru-RU" sz="1400" dirty="0" smtClean="0"/>
                        <a:t>. Решения общего собрания собственников помещений в многоквартирном доме оформляются протоколами </a:t>
                      </a:r>
                      <a:r>
                        <a:rPr lang="ru-RU" sz="1400" b="1" dirty="0" smtClean="0"/>
                        <a:t>в </a:t>
                      </a:r>
                      <a:r>
                        <a:rPr lang="ru-RU" sz="1400" b="1" u="sng" dirty="0" smtClean="0"/>
                        <a:t>соответствии с требованиями, установленными федеральным органом исполнительной власти, осуществляющим функции по выработке и реализации государственной политики и нормативно-правовому регулированию в сфере жилищно-коммунального хозяйства</a:t>
                      </a:r>
                      <a:r>
                        <a:rPr lang="ru-RU" sz="1400" b="1" dirty="0" smtClean="0"/>
                        <a:t>. Решения </a:t>
                      </a:r>
                      <a:r>
                        <a:rPr lang="ru-RU" sz="1400" b="1" dirty="0" smtClean="0"/>
                        <a:t>и протокол общего собрания собственников помещений в многоквартирном доме являются официальными документами как документы, удостоверяющие факты, влекущие за собой юридические последствия в виде возложения на собственников помещений в многоквартирном доме обязанностей в отношении общего имущества в данном доме, изменения объема прав и обязанностей или освобождения этих собственников от обязанностей, и подлежат размещению в системе лицом, инициировавшим общее собрание. Копии решений и протокола общего собрания собственников помещений в многоквартирном доме подлежат обязательному представлению лицом, по инициативе которого было созвано общее собрание, в управляющую организацию, правление товарищества собственников жилья, жилищного или жилищно-строительного кооператива, иного специализированного потребительского кооператива не позднее чем через десять дней после проведения общего собрания собственников помещений в многоквартирном доме.</a:t>
                      </a:r>
                      <a:endParaRPr lang="ru-RU" sz="1400" dirty="0"/>
                    </a:p>
                  </a:txBody>
                  <a:tcPr/>
                </a:tc>
                <a:tc>
                  <a:txBody>
                    <a:bodyPr/>
                    <a:lstStyle/>
                    <a:p>
                      <a:r>
                        <a:rPr lang="ru-RU" sz="1400" dirty="0" smtClean="0">
                          <a:latin typeface="Times New Roman" pitchFamily="18" charset="0"/>
                          <a:cs typeface="Times New Roman" pitchFamily="18" charset="0"/>
                        </a:rPr>
                        <a:t>С даты опубликования, </a:t>
                      </a:r>
                    </a:p>
                    <a:p>
                      <a:r>
                        <a:rPr lang="ru-RU" sz="1100" dirty="0" smtClean="0">
                          <a:latin typeface="Times New Roman" pitchFamily="18" charset="0"/>
                          <a:cs typeface="Times New Roman" pitchFamily="18" charset="0"/>
                        </a:rPr>
                        <a:t>за исключением положения «в соответствии с требованиями, установленными федеральным органом исполнительной власти, осуществляющим функции по выработке и реализации государственной политики и нормативно-правовому регулированию в сфере жилищно-коммунального хозяйства», которое вступает в силу с 28.12.2015</a:t>
                      </a:r>
                    </a:p>
                    <a:p>
                      <a:endParaRPr lang="ru-RU" sz="14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18720727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48680"/>
            <a:ext cx="8229600" cy="720080"/>
          </a:xfrm>
        </p:spPr>
        <p:txBody>
          <a:bodyPr>
            <a:normAutofit fontScale="90000"/>
          </a:bodyPr>
          <a:lstStyle/>
          <a:p>
            <a:r>
              <a:rPr lang="ru-RU" dirty="0" smtClean="0"/>
              <a:t>ИЗМЕНЕНИЯ В СТ. 46</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57182453"/>
              </p:ext>
            </p:extLst>
          </p:nvPr>
        </p:nvGraphicFramePr>
        <p:xfrm>
          <a:off x="323528" y="1268760"/>
          <a:ext cx="8424936" cy="3931920"/>
        </p:xfrm>
        <a:graphic>
          <a:graphicData uri="http://schemas.openxmlformats.org/drawingml/2006/table">
            <a:tbl>
              <a:tblPr firstRow="1" bandRow="1">
                <a:tableStyleId>{5C22544A-7EE6-4342-B048-85BDC9FD1C3A}</a:tableStyleId>
              </a:tblPr>
              <a:tblGrid>
                <a:gridCol w="7056784"/>
                <a:gridCol w="1368152"/>
              </a:tblGrid>
              <a:tr h="370840">
                <a:tc>
                  <a:txBody>
                    <a:bodyPr/>
                    <a:lstStyle/>
                    <a:p>
                      <a:r>
                        <a:rPr lang="ru-RU" dirty="0" smtClean="0"/>
                        <a:t>РЕДАКЦИ</a:t>
                      </a:r>
                      <a:r>
                        <a:rPr lang="ru-RU" baseline="0" dirty="0" smtClean="0"/>
                        <a:t>Я С ИЗМЕНЕНИЯМИ</a:t>
                      </a:r>
                      <a:endParaRPr lang="ru-RU" dirty="0"/>
                    </a:p>
                  </a:txBody>
                  <a:tcPr/>
                </a:tc>
                <a:tc>
                  <a:txBody>
                    <a:bodyPr/>
                    <a:lstStyle/>
                    <a:p>
                      <a:r>
                        <a:rPr lang="ru-RU" dirty="0" smtClean="0"/>
                        <a:t>ВСТУПЛЕНИЕ</a:t>
                      </a:r>
                      <a:r>
                        <a:rPr lang="ru-RU" baseline="0" dirty="0" smtClean="0"/>
                        <a:t> В СИЛУ</a:t>
                      </a:r>
                      <a:endParaRPr lang="ru-RU" dirty="0"/>
                    </a:p>
                  </a:txBody>
                  <a:tcPr/>
                </a:tc>
              </a:tr>
              <a:tr h="370840">
                <a:tc>
                  <a:txBody>
                    <a:bodyPr/>
                    <a:lstStyle/>
                    <a:p>
                      <a:r>
                        <a:rPr lang="ru-RU" sz="1200" b="1" dirty="0" smtClean="0"/>
                        <a:t>"1.1. Управляющая организация, правление товарищества собственников жилья, жилищного или жилищно-строительного кооператива, иного специализированного потребительского кооператива в течение пяти дней с момента получения указанных в части 1 настоящей статьи копий решений и протокола общего собрания собственников помещений обязаны в порядке, установленном федеральным органом исполнительной власти, осуществляющим функции по выработке и реализации государственной политики и нормативно-правовому регулированию в сфере жилищно-коммунального хозяйства, направить копии указанных решений и протокола, в том числе с использованием системы, в орган государственного жилищного надзора для хранения в течение трех лет. Орган государственного жилищного надзора в случае поступления в его адрес в течение трех месяцев подряд двух и более протоколов общего собрания собственников помещений в многоквартирном доме, содержащих решения по аналогичным вопросам повестки дня, обязан провести внеплановую проверку в целях установления факта соблюдения требований законодательства при организации, проведении и оформлении результатов такого собрания.";</a:t>
                      </a:r>
                      <a:endParaRPr lang="ru-RU" dirty="0"/>
                    </a:p>
                  </a:txBody>
                  <a:tcPr/>
                </a:tc>
                <a:tc>
                  <a:txBody>
                    <a:bodyPr/>
                    <a:lstStyle/>
                    <a:p>
                      <a:r>
                        <a:rPr lang="ru-RU" sz="1200" dirty="0" smtClean="0">
                          <a:latin typeface="Times New Roman" pitchFamily="18" charset="0"/>
                          <a:cs typeface="Times New Roman" pitchFamily="18" charset="0"/>
                        </a:rPr>
                        <a:t>С 30 августа</a:t>
                      </a:r>
                      <a:r>
                        <a:rPr lang="ru-RU" sz="1200" baseline="0" dirty="0" smtClean="0">
                          <a:latin typeface="Times New Roman" pitchFamily="18" charset="0"/>
                          <a:cs typeface="Times New Roman" pitchFamily="18" charset="0"/>
                        </a:rPr>
                        <a:t> 2015 года</a:t>
                      </a:r>
                      <a:endParaRPr lang="ru-RU" sz="1200" dirty="0">
                        <a:latin typeface="Times New Roman" pitchFamily="18" charset="0"/>
                        <a:cs typeface="Times New Roman" pitchFamily="18" charset="0"/>
                      </a:endParaRPr>
                    </a:p>
                  </a:txBody>
                  <a:tcPr/>
                </a:tc>
              </a:tr>
              <a:tr h="370840">
                <a:tc>
                  <a:txBody>
                    <a:bodyPr/>
                    <a:lstStyle/>
                    <a:p>
                      <a:r>
                        <a:rPr lang="ru-RU" sz="1200" dirty="0" smtClean="0"/>
                        <a:t>Примечание. В силу ч. 19 ст.</a:t>
                      </a:r>
                      <a:r>
                        <a:rPr lang="ru-RU" sz="1200" baseline="0" dirty="0" smtClean="0"/>
                        <a:t> 12 закона № 176-ФЗ 19. с 1 июля 2016 года протоколы общего собрания собственников помещений в многоквартирном доме передаются в орган государственного жилищного надзора с использованием определенной федеральным законом государственной информационной системы жилищно-коммунального хозяйства и подлежат размещению в этой системе. </a:t>
                      </a:r>
                      <a:endParaRPr lang="ru-RU" dirty="0"/>
                    </a:p>
                  </a:txBody>
                  <a:tcPr/>
                </a:tc>
                <a:tc>
                  <a:txBody>
                    <a:bodyPr/>
                    <a:lstStyle/>
                    <a:p>
                      <a:endParaRPr lang="ru-RU" sz="12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6525031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22114"/>
          </a:xfrm>
        </p:spPr>
        <p:txBody>
          <a:bodyPr/>
          <a:lstStyle/>
          <a:p>
            <a:r>
              <a:rPr lang="ru-RU" dirty="0" smtClean="0"/>
              <a:t>ИЗМЕНЕНИЯ В СТ. 154</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513323943"/>
              </p:ext>
            </p:extLst>
          </p:nvPr>
        </p:nvGraphicFramePr>
        <p:xfrm>
          <a:off x="467544" y="1052736"/>
          <a:ext cx="8229600" cy="3960440"/>
        </p:xfrm>
        <a:graphic>
          <a:graphicData uri="http://schemas.openxmlformats.org/drawingml/2006/table">
            <a:tbl>
              <a:tblPr firstRow="1" bandRow="1">
                <a:tableStyleId>{5C22544A-7EE6-4342-B048-85BDC9FD1C3A}</a:tableStyleId>
              </a:tblPr>
              <a:tblGrid>
                <a:gridCol w="2602632"/>
                <a:gridCol w="3816424"/>
                <a:gridCol w="1810544"/>
              </a:tblGrid>
              <a:tr h="1200133">
                <a:tc>
                  <a:txBody>
                    <a:bodyPr/>
                    <a:lstStyle/>
                    <a:p>
                      <a:r>
                        <a:rPr lang="ru-RU" dirty="0" smtClean="0"/>
                        <a:t>РАНЕЕ</a:t>
                      </a:r>
                      <a:r>
                        <a:rPr lang="ru-RU" baseline="0" dirty="0" smtClean="0"/>
                        <a:t> ДЕЙСТВОВАВШАЯ РЕДАКЦИЯ </a:t>
                      </a:r>
                      <a:endParaRPr lang="ru-RU" dirty="0"/>
                    </a:p>
                  </a:txBody>
                  <a:tcPr/>
                </a:tc>
                <a:tc>
                  <a:txBody>
                    <a:bodyPr/>
                    <a:lstStyle/>
                    <a:p>
                      <a:r>
                        <a:rPr lang="ru-RU" dirty="0" smtClean="0"/>
                        <a:t>РЕДАКЦИ</a:t>
                      </a:r>
                      <a:r>
                        <a:rPr lang="ru-RU" baseline="0" dirty="0" smtClean="0"/>
                        <a:t>Я С ИЗМЕНЕНИЯМИ</a:t>
                      </a:r>
                      <a:endParaRPr lang="ru-RU" dirty="0"/>
                    </a:p>
                  </a:txBody>
                  <a:tcPr/>
                </a:tc>
                <a:tc>
                  <a:txBody>
                    <a:bodyPr/>
                    <a:lstStyle/>
                    <a:p>
                      <a:r>
                        <a:rPr lang="ru-RU" dirty="0" smtClean="0"/>
                        <a:t>ВСТУПЛЕНИЕ</a:t>
                      </a:r>
                      <a:r>
                        <a:rPr lang="ru-RU" baseline="0" dirty="0" smtClean="0"/>
                        <a:t> В СИЛУ</a:t>
                      </a:r>
                      <a:endParaRPr lang="ru-RU" dirty="0"/>
                    </a:p>
                  </a:txBody>
                  <a:tcPr/>
                </a:tc>
              </a:tr>
              <a:tr h="2760307">
                <a:tc>
                  <a:txBody>
                    <a:bodyPr/>
                    <a:lstStyle/>
                    <a:p>
                      <a:r>
                        <a:rPr lang="ru-RU" sz="1200" dirty="0" smtClean="0"/>
                        <a:t>4. Плата за коммунальные услуги включает в себя плату за горячее водоснабжение, холодное водоснабжение, водоотведение, электроснабжение, газоснабжение (в том числе поставки бытового газа в баллонах), отопление (теплоснабжение, в том числе поставки твердого топлива при наличии печного отопления).</a:t>
                      </a:r>
                    </a:p>
                    <a:p>
                      <a:endParaRPr lang="ru-RU" sz="1200" dirty="0" smtClean="0"/>
                    </a:p>
                  </a:txBody>
                  <a:tcPr/>
                </a:tc>
                <a:tc>
                  <a:txBody>
                    <a:bodyPr/>
                    <a:lstStyle/>
                    <a:p>
                      <a:r>
                        <a:rPr lang="ru-RU" sz="1200" b="1" dirty="0" smtClean="0"/>
                        <a:t>"4. Плата за коммунальные услуги включает в себя плату за холодную воду, горячую воду, электрическую энергию, тепловую энергию, газ, бытовой газ в баллонах, твердое топливо при наличии печного отопления, плату за отведение сточных вод, обращение с </a:t>
                      </a:r>
                      <a:r>
                        <a:rPr lang="ru-RU" sz="1200" b="1" u="sng" dirty="0" smtClean="0"/>
                        <a:t>твердыми коммунальными отходами</a:t>
                      </a:r>
                      <a:r>
                        <a:rPr lang="ru-RU" sz="1200" b="1" dirty="0" smtClean="0"/>
                        <a:t>, в том числе плату за данные коммунальные услуги, потребляемые при содержании общего имущества в многоквартирном доме в случае непосредственного управления многоквартирным домом собственниками помещений в данном доме.";</a:t>
                      </a:r>
                      <a:endParaRPr lang="ru-RU" b="1" dirty="0"/>
                    </a:p>
                  </a:txBody>
                  <a:tcPr/>
                </a:tc>
                <a:tc>
                  <a:txBody>
                    <a:bodyPr/>
                    <a:lstStyle/>
                    <a:p>
                      <a:r>
                        <a:rPr lang="ru-RU" sz="1200" dirty="0" smtClean="0">
                          <a:latin typeface="Times New Roman" pitchFamily="18" charset="0"/>
                          <a:cs typeface="Times New Roman" pitchFamily="18" charset="0"/>
                        </a:rPr>
                        <a:t> с 1 января 2016 года.</a:t>
                      </a:r>
                    </a:p>
                    <a:p>
                      <a:endParaRPr lang="ru-RU" sz="1200" dirty="0" smtClean="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33320905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22114"/>
          </a:xfrm>
        </p:spPr>
        <p:txBody>
          <a:bodyPr/>
          <a:lstStyle/>
          <a:p>
            <a:r>
              <a:rPr lang="ru-RU" dirty="0" smtClean="0"/>
              <a:t>Изменения в 89-ФЗ</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00425724"/>
              </p:ext>
            </p:extLst>
          </p:nvPr>
        </p:nvGraphicFramePr>
        <p:xfrm>
          <a:off x="467544" y="1052736"/>
          <a:ext cx="8424936" cy="4912608"/>
        </p:xfrm>
        <a:graphic>
          <a:graphicData uri="http://schemas.openxmlformats.org/drawingml/2006/table">
            <a:tbl>
              <a:tblPr firstRow="1" bandRow="1">
                <a:tableStyleId>{5C22544A-7EE6-4342-B048-85BDC9FD1C3A}</a:tableStyleId>
              </a:tblPr>
              <a:tblGrid>
                <a:gridCol w="8424936"/>
              </a:tblGrid>
              <a:tr h="432048">
                <a:tc>
                  <a:txBody>
                    <a:bodyPr/>
                    <a:lstStyle/>
                    <a:p>
                      <a:r>
                        <a:rPr lang="ru-RU" sz="1600" dirty="0" smtClean="0"/>
                        <a:t>РЕДАКЦИ</a:t>
                      </a:r>
                      <a:r>
                        <a:rPr lang="ru-RU" sz="1600" baseline="0" dirty="0" smtClean="0"/>
                        <a:t>Я С ИЗМЕНЕНИЯМИ</a:t>
                      </a:r>
                      <a:endParaRPr lang="ru-RU" sz="1600" dirty="0"/>
                    </a:p>
                  </a:txBody>
                  <a:tcPr/>
                </a:tc>
              </a:tr>
              <a:tr h="2760307">
                <a:tc>
                  <a:txBody>
                    <a:bodyPr/>
                    <a:lstStyle/>
                    <a:p>
                      <a:pPr marL="171450" indent="-171450">
                        <a:buFontTx/>
                        <a:buChar char="-"/>
                      </a:pPr>
                      <a:r>
                        <a:rPr lang="ru-RU" sz="1600" b="1" dirty="0" smtClean="0"/>
                        <a:t>Твердые коммунальные отходы - отходы, образующиеся в жилых помещениях в процессе потребления физическими лицами, а также товары, утратившие свои потребительские свойства в процессе их использования физическими лицами в жилых помещениях в целях удовлетворения личных и бытовых нужд. К твердым коммунальным отходам также относятся отходы, образующиеся в процессе деятельности юридических лиц, индивидуальных предпринимателей и подобные по составу отходам, образующимся в жилых помещениях в процессе потребления физическими лицами;</a:t>
                      </a:r>
                    </a:p>
                    <a:p>
                      <a:pPr marL="171450" indent="-171450">
                        <a:buFontTx/>
                        <a:buChar char="-"/>
                      </a:pPr>
                      <a:endParaRPr lang="ru-RU" sz="1600" b="1" dirty="0" smtClean="0"/>
                    </a:p>
                    <a:p>
                      <a:pPr marL="171450" indent="-171450">
                        <a:buFontTx/>
                        <a:buChar char="-"/>
                      </a:pPr>
                      <a:r>
                        <a:rPr lang="ru-RU" sz="1600" b="1" dirty="0" smtClean="0"/>
                        <a:t>норматив накопления твердых коммунальных отходов - среднее количество твердых коммунальных отходов, образующихся в единицу времени;</a:t>
                      </a:r>
                    </a:p>
                    <a:p>
                      <a:pPr marL="171450" indent="-171450">
                        <a:buFontTx/>
                        <a:buChar char="-"/>
                      </a:pPr>
                      <a:endParaRPr lang="ru-RU" sz="1600" b="1" dirty="0" smtClean="0"/>
                    </a:p>
                    <a:p>
                      <a:pPr marL="171450" marR="0" indent="-171450" algn="l" defTabSz="914400" rtl="0" eaLnBrk="1" fontAlgn="auto" latinLnBrk="0" hangingPunct="1">
                        <a:lnSpc>
                          <a:spcPct val="100000"/>
                        </a:lnSpc>
                        <a:spcBef>
                          <a:spcPts val="0"/>
                        </a:spcBef>
                        <a:spcAft>
                          <a:spcPts val="0"/>
                        </a:spcAft>
                        <a:buClrTx/>
                        <a:buSzTx/>
                        <a:buFontTx/>
                        <a:buChar char="-"/>
                        <a:tabLst/>
                        <a:defRPr/>
                      </a:pPr>
                      <a:r>
                        <a:rPr lang="ru-RU" sz="1600" b="1" i="0" u="none" strike="noStrike" kern="1200" baseline="0" dirty="0" smtClean="0">
                          <a:solidFill>
                            <a:schemeClr val="dk1"/>
                          </a:solidFill>
                          <a:latin typeface="+mn-lt"/>
                          <a:ea typeface="+mn-ea"/>
                          <a:cs typeface="+mn-cs"/>
                        </a:rPr>
                        <a:t>региональный оператор по обращению с твердыми коммунальными отходами (далее также - региональный оператор) - оператор по обращению с твердыми коммунальными отходами - юридическое лицо, которое обязано заключить договор на оказание услуг по обращению с твердыми коммунальными отходами с собственником твердых коммунальных отходов, которые образуются и места сбора которых находятся в зоне деятельности регионального оператора;</a:t>
                      </a:r>
                    </a:p>
                    <a:p>
                      <a:pPr marL="171450" indent="-171450">
                        <a:buFontTx/>
                        <a:buChar char="-"/>
                      </a:pPr>
                      <a:endParaRPr lang="ru-RU" sz="1600" b="1" dirty="0" smtClean="0"/>
                    </a:p>
                  </a:txBody>
                  <a:tcPr/>
                </a:tc>
              </a:tr>
            </a:tbl>
          </a:graphicData>
        </a:graphic>
      </p:graphicFrame>
    </p:spTree>
    <p:extLst>
      <p:ext uri="{BB962C8B-B14F-4D97-AF65-F5344CB8AC3E}">
        <p14:creationId xmlns:p14="http://schemas.microsoft.com/office/powerpoint/2010/main" val="2972146124"/>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TotalTime>
  <Words>2047</Words>
  <Application>Microsoft Office PowerPoint</Application>
  <PresentationFormat>Экран (4:3)</PresentationFormat>
  <Paragraphs>101</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ИЗМЕНЕНИЯ В ЖИЛИЩНЫЙ КОДЕКС РОССИЙСКОЙ ФЕДЕРАЦИИ</vt:lpstr>
      <vt:lpstr>ВВЕДЕНИЕ ЛИЦЕНЗИРОВАНИЯ УПРАВЛЯЮЩИХ ОРГАНИЗАЦИЙ</vt:lpstr>
      <vt:lpstr>ИЗМЕНЕНИЯ В СТ. 44</vt:lpstr>
      <vt:lpstr>ВВЕДЕНА В СТ. 44.1</vt:lpstr>
      <vt:lpstr>ИЗМЕНЕНИЯ В СТ. 45</vt:lpstr>
      <vt:lpstr>ИЗМЕНЕНИЯ В СТ. 46</vt:lpstr>
      <vt:lpstr>ИЗМЕНЕНИЯ В СТ. 46</vt:lpstr>
      <vt:lpstr>ИЗМЕНЕНИЯ В СТ. 154</vt:lpstr>
      <vt:lpstr>Изменения в 89-ФЗ</vt:lpstr>
      <vt:lpstr>Изменения в 89-ФЗ</vt:lpstr>
      <vt:lpstr>ИЗМЕНЕНИЯ В СТ. 156</vt:lpstr>
      <vt:lpstr>ИЗМЕНЕНИЯ В СТ. 157</vt:lpstr>
      <vt:lpstr>ИЗМЕНЕНИЯ В СТ. 157</vt:lpstr>
      <vt:lpstr>ИЗМЕНЕНИЯ В СТ. 161</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176-фз от 29.06.2015</dc:title>
  <dc:creator>Денисова</dc:creator>
  <cp:lastModifiedBy>Денисова</cp:lastModifiedBy>
  <cp:revision>29</cp:revision>
  <dcterms:created xsi:type="dcterms:W3CDTF">2015-07-14T11:57:52Z</dcterms:created>
  <dcterms:modified xsi:type="dcterms:W3CDTF">2015-08-04T12:32:18Z</dcterms:modified>
</cp:coreProperties>
</file>